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319" r:id="rId7"/>
    <p:sldId id="301" r:id="rId8"/>
    <p:sldId id="304" r:id="rId9"/>
    <p:sldId id="302" r:id="rId10"/>
    <p:sldId id="303" r:id="rId11"/>
    <p:sldId id="305" r:id="rId12"/>
    <p:sldId id="307" r:id="rId13"/>
    <p:sldId id="308" r:id="rId14"/>
    <p:sldId id="306" r:id="rId15"/>
    <p:sldId id="309" r:id="rId16"/>
    <p:sldId id="300" r:id="rId17"/>
    <p:sldId id="310" r:id="rId18"/>
    <p:sldId id="311" r:id="rId19"/>
    <p:sldId id="312" r:id="rId20"/>
    <p:sldId id="313" r:id="rId21"/>
    <p:sldId id="265" r:id="rId22"/>
    <p:sldId id="263" r:id="rId23"/>
    <p:sldId id="269" r:id="rId24"/>
    <p:sldId id="314" r:id="rId25"/>
    <p:sldId id="315" r:id="rId26"/>
    <p:sldId id="317" r:id="rId27"/>
    <p:sldId id="316" r:id="rId28"/>
    <p:sldId id="3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mi Nguyen" initials="PN" lastIdx="1" clrIdx="0">
    <p:extLst>
      <p:ext uri="{19B8F6BF-5375-455C-9EA6-DF929625EA0E}">
        <p15:presenceInfo xmlns:p15="http://schemas.microsoft.com/office/powerpoint/2012/main" userId="S::peming@uw.edu::be4977fe-36a0-4cc6-b54b-49be263b51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49B-BC80-4216-B603-46388AE15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96600-D643-4496-8C9D-79F8AB0C9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0C671-5832-46F7-81B8-75FCB3A7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AC59-DC32-4E1D-A613-030D40B4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98BD-E8C2-456B-939E-B08C6366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C913-8F5C-480D-A2A2-53500BB6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E170E-1CDC-422B-BB6D-F907176DF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A788-EE85-46EE-8EF0-F34C0348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98D7-193E-43C8-8CD1-4248C722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BB5C6-9454-465D-8E15-A1FDD93D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4AE71-B38E-40BA-A6A6-A741AA630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21015-6EFB-45F9-A754-87CED45C5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F59C-0A2A-42CB-B6FF-CD196702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12CC-B460-4CD2-B2C7-955CA4F1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79A4-95DA-482F-8102-8030B954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D28E-B6F6-4FA7-BF75-0B4C6FFD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377F-0F6B-45D8-B21C-AF5D1184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DEC6-8291-4F47-A425-C3A21131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98A75-6D46-4F93-B962-A0931B5E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45F6B-5181-4D42-B06A-50A77968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746B-FC8D-49A3-A7C2-5339A2FA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E164B-FE24-4602-B1D0-5C53BBEFC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49FB8-6DBA-4463-B9A2-34B5550A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D14E-E788-4334-8C95-3B939FA6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BCF75-EA78-4764-975D-EE2CB192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1932-0A60-4CDC-92A9-FBBB8A82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99EC-3D25-4636-906B-E7013D957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D5670-BBC4-4A46-99E6-B8E927D88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02A2-9716-4483-87E8-DA3FC21F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CFE07-7E8D-4D15-B094-0B395A01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1948B-D6E0-405E-B56C-48205B9C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42C4-CF87-4375-9941-180D6F6B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BF12E-B15F-4B03-9E89-B658B695C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8149-76A8-4C1E-B03B-B4437FF8E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E92AA-8C3C-44E1-B135-4AEC9F454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E7FE2-F973-4995-BF75-DABDA6B1F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0DD6D-4050-483D-832F-E06E769D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17D2D-7EFE-4BB3-B588-9285F02C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3DA68-8A7A-464C-B6AC-36DDDA41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89B3-1213-4187-858A-31B2A0BD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C22D2-A9B2-4FC3-A9B4-0F58E2F1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1E9D-1BA1-4BB0-86D0-3F3B78DB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577D7-ACDA-454B-A884-F911727E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916CC-FAAB-4588-B23E-9254DD13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0C1F1-BEC0-49EF-8F1C-A8DB1CDE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2A659-971A-4016-9FF1-668DFE51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02AD-99D2-4DE4-9CC4-A1D6E512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C03D-583B-4D6D-8ABB-757F9D71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5993A-85DB-42E9-94E8-D6D2BF583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9E275-E4C9-49C7-AC97-48DDAE6A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499F9-46DA-489C-BD6E-A3B27194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F8A2B-D2E8-40FC-ADA2-9CCE3FF7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2EA8-B64D-44BA-BF75-7CD521F1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BBDDF-24DE-49AE-AA99-5EED3283D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9F5C0-3A2F-4FD7-85BB-80DB1B26A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710EA-0B88-4133-96FC-946BA328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EFEA4-B09F-44A3-BFBF-0B854BA8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A04C0-A289-40F7-A6F1-D19B447A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9D24A-2C42-4C21-82F9-1EF07BF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DF34F-88C6-4E4B-97DD-D6714265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DE327-E5CF-4BE9-A419-70D69A16B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8750-1F7B-4FB7-8936-E7A1DEB6CB23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EE10-0CD0-434E-B0F2-CC2FC51F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E14C-2A3A-4CAA-9DBE-7F7846C3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7F50-DD34-4559-BA32-E026A3FD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cience-enthusiast.com/DL/Optimization_methods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visual-explanation-of-gradient-descent-methods-momentum-adagrad-rmsprop-adam-f898b102325c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7781" y="3429000"/>
            <a:ext cx="3583709" cy="96996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Section 6</a:t>
            </a:r>
          </a:p>
        </p:txBody>
      </p:sp>
    </p:spTree>
    <p:extLst>
      <p:ext uri="{BB962C8B-B14F-4D97-AF65-F5344CB8AC3E}">
        <p14:creationId xmlns:p14="http://schemas.microsoft.com/office/powerpoint/2010/main" val="1586911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Motivation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B5F435-66B7-418C-9A9A-C2098C00D197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978496" cy="231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1800" b="1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Goal:                        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for some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en-US" altLang="en-US" i="1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altLang="en-US" dirty="0">
                  <a:solidFill>
                    <a:srgbClr val="202122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1800" b="1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Approaches: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Gradient Descent: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altLang="en-US" dirty="0">
                  <a:solidFill>
                    <a:srgbClr val="202122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2.  Stochastic Gradient Descent: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B5F435-66B7-418C-9A9A-C2098C00D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978496" cy="2313262"/>
              </a:xfrm>
              <a:prstGeom prst="rect">
                <a:avLst/>
              </a:prstGeom>
              <a:blipFill>
                <a:blip r:embed="rId2"/>
                <a:stretch>
                  <a:fillRect l="-918" t="-1316" b="-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B877D59-7281-4566-9DC7-8B9FE966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00" y="1607463"/>
            <a:ext cx="1428949" cy="562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EE89C-3B17-42F1-B84D-3AE3C52E2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843" y="3126064"/>
            <a:ext cx="2940107" cy="558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2E7864-1585-4161-9A89-366655A8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843" y="3999012"/>
            <a:ext cx="2553056" cy="466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23B116-5AE1-4283-9B9A-051CA06F67B0}"/>
              </a:ext>
            </a:extLst>
          </p:cNvPr>
          <p:cNvSpPr txBox="1"/>
          <p:nvPr/>
        </p:nvSpPr>
        <p:spPr>
          <a:xfrm>
            <a:off x="6816696" y="2515355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One step: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F362D-C2CE-48D4-8047-4167E7C4B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856" y="2844850"/>
            <a:ext cx="514422" cy="2572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91918A-E310-4B9B-9288-288415C90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3856" y="3684312"/>
            <a:ext cx="400106" cy="2476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5B8D18-AD1C-2940-A415-48181BA86CFD}"/>
              </a:ext>
            </a:extLst>
          </p:cNvPr>
          <p:cNvSpPr txBox="1"/>
          <p:nvPr/>
        </p:nvSpPr>
        <p:spPr>
          <a:xfrm>
            <a:off x="834116" y="4796522"/>
            <a:ext cx="9893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The proof for SGD assumes that we sample a data point with replacement. However, in practice, people </a:t>
            </a:r>
            <a:r>
              <a:rPr lang="en-US" b="1" dirty="0"/>
              <a:t>sample data points without replacement</a:t>
            </a:r>
            <a:r>
              <a:rPr lang="en-US" dirty="0"/>
              <a:t>, as it’s been proved that this leads to faster convergence.</a:t>
            </a:r>
          </a:p>
        </p:txBody>
      </p:sp>
    </p:spTree>
    <p:extLst>
      <p:ext uri="{BB962C8B-B14F-4D97-AF65-F5344CB8AC3E}">
        <p14:creationId xmlns:p14="http://schemas.microsoft.com/office/powerpoint/2010/main" val="69476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Why it works! (1a)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7A49F-1DDC-4AE2-8F27-7C8B2954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786" y="2491375"/>
            <a:ext cx="4496427" cy="390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2F57E2-C5C0-4666-B963-0EEB172B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310" y="3804491"/>
            <a:ext cx="2940107" cy="558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8DE8D9-3CDA-40D7-AA35-0DF9B3F1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635" y="3850220"/>
            <a:ext cx="2553056" cy="466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2C1B6-ECD6-43BA-A032-436F06388764}"/>
              </a:ext>
            </a:extLst>
          </p:cNvPr>
          <p:cNvSpPr txBox="1"/>
          <p:nvPr/>
        </p:nvSpPr>
        <p:spPr>
          <a:xfrm>
            <a:off x="4156372" y="431701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SGD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2258B-BFB0-4C2C-A58C-9E6EAD4335C3}"/>
              </a:ext>
            </a:extLst>
          </p:cNvPr>
          <p:cNvSpPr txBox="1"/>
          <p:nvPr/>
        </p:nvSpPr>
        <p:spPr>
          <a:xfrm>
            <a:off x="7613280" y="436273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GD</a:t>
            </a:r>
          </a:p>
        </p:txBody>
      </p:sp>
    </p:spTree>
    <p:extLst>
      <p:ext uri="{BB962C8B-B14F-4D97-AF65-F5344CB8AC3E}">
        <p14:creationId xmlns:p14="http://schemas.microsoft.com/office/powerpoint/2010/main" val="421215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Why it works! (1b)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2E821-7994-45D6-86DA-EA2948FB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62" y="2060020"/>
            <a:ext cx="2421995" cy="462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516587-7A13-4614-945A-F152FF37A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62" y="2525006"/>
            <a:ext cx="2493780" cy="344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3FF776-9368-45B0-ACCF-86450C973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852" y="2413376"/>
            <a:ext cx="1905492" cy="32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A4B795-5EEB-401F-AA71-225549C22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852" y="2065189"/>
            <a:ext cx="2715857" cy="3481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0D1AE2-75A8-4989-AAB9-E09B47077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6877" y="1989915"/>
            <a:ext cx="270278" cy="4087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23738F-D2F4-44F0-A613-176015DD1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614" y="2901776"/>
            <a:ext cx="2357284" cy="4809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17D999-3BBD-4263-8419-C375B6BBE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7240" y="2010333"/>
            <a:ext cx="623174" cy="3477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2977B9-3849-4E0D-91CB-0B3AEACF5405}"/>
              </a:ext>
            </a:extLst>
          </p:cNvPr>
          <p:cNvSpPr txBox="1"/>
          <p:nvPr/>
        </p:nvSpPr>
        <p:spPr>
          <a:xfrm>
            <a:off x="838200" y="1690688"/>
            <a:ext cx="441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Define:                                            Let: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8D3AD8-52A9-4615-99AB-1121220087B0}"/>
              </a:ext>
            </a:extLst>
          </p:cNvPr>
          <p:cNvSpPr txBox="1"/>
          <p:nvPr/>
        </p:nvSpPr>
        <p:spPr>
          <a:xfrm>
            <a:off x="8290941" y="1690688"/>
            <a:ext cx="899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Notes:</a:t>
            </a:r>
            <a:endParaRPr lang="en-US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FA1FBED-5047-4848-B1BB-A22368FFD04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52"/>
          <a:stretch/>
        </p:blipFill>
        <p:spPr>
          <a:xfrm>
            <a:off x="3523201" y="4385188"/>
            <a:ext cx="3880794" cy="10462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7D8F80C-B3C3-4F01-8411-A16CB7AC34F3}"/>
              </a:ext>
            </a:extLst>
          </p:cNvPr>
          <p:cNvSpPr txBox="1"/>
          <p:nvPr/>
        </p:nvSpPr>
        <p:spPr>
          <a:xfrm>
            <a:off x="3426542" y="4147570"/>
            <a:ext cx="899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Result: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96FF11-DC7C-4A0C-80F3-8542D4FBCB33}"/>
              </a:ext>
            </a:extLst>
          </p:cNvPr>
          <p:cNvSpPr txBox="1"/>
          <p:nvPr/>
        </p:nvSpPr>
        <p:spPr>
          <a:xfrm>
            <a:off x="8290940" y="1999524"/>
            <a:ext cx="1556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Below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6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Why it works! (1b)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FA1FBED-5047-4848-B1BB-A22368FFD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2"/>
          <a:stretch/>
        </p:blipFill>
        <p:spPr>
          <a:xfrm>
            <a:off x="838200" y="2060020"/>
            <a:ext cx="3880794" cy="10462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7D8F80C-B3C3-4F01-8411-A16CB7AC34F3}"/>
              </a:ext>
            </a:extLst>
          </p:cNvPr>
          <p:cNvSpPr txBox="1"/>
          <p:nvPr/>
        </p:nvSpPr>
        <p:spPr>
          <a:xfrm>
            <a:off x="791497" y="1690688"/>
            <a:ext cx="899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Result: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023553-7913-4679-A9B1-877523A8A5B1}"/>
              </a:ext>
            </a:extLst>
          </p:cNvPr>
          <p:cNvSpPr txBox="1"/>
          <p:nvPr/>
        </p:nvSpPr>
        <p:spPr>
          <a:xfrm>
            <a:off x="791496" y="3123325"/>
            <a:ext cx="2934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Proof</a:t>
            </a:r>
            <a:r>
              <a:rPr lang="en-US" dirty="0">
                <a:latin typeface="Century Gothic" panose="020B0502020202020204" pitchFamily="34" charset="0"/>
              </a:rPr>
              <a:t> (details in solution):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08990-6CC2-4056-9ADC-383C2F20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56" y="3509714"/>
            <a:ext cx="10869542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0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Disadvantages (1b)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AF053-B402-4563-B2F0-F757B2DC5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8" y="3321905"/>
            <a:ext cx="10766323" cy="575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036B89-21F0-5D42-9004-4A8E02F46D51}"/>
              </a:ext>
            </a:extLst>
          </p:cNvPr>
          <p:cNvSpPr txBox="1"/>
          <p:nvPr/>
        </p:nvSpPr>
        <p:spPr>
          <a:xfrm>
            <a:off x="1460938" y="4056994"/>
            <a:ext cx="8113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we choose only 1 data point to update the weights, Var(X bar) = 1/n Var(Xi) the variance will be very big if we just use a single data point each time to update the weights. Noisy training examples make the gradients offshoot to a different direction. For linear / logistic regression, noisy examples might not be much of a big deal as the objective function is convex, but for neural networks where there are a lot of local minima, noisy examples can cause the gradients to lose direction and the direction of good direction is not recoverable.</a:t>
            </a:r>
          </a:p>
        </p:txBody>
      </p:sp>
    </p:spTree>
    <p:extLst>
      <p:ext uri="{BB962C8B-B14F-4D97-AF65-F5344CB8AC3E}">
        <p14:creationId xmlns:p14="http://schemas.microsoft.com/office/powerpoint/2010/main" val="330330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372EA0-0530-4A91-B0AB-B97AA4A65955}"/>
              </a:ext>
            </a:extLst>
          </p:cNvPr>
          <p:cNvSpPr/>
          <p:nvPr/>
        </p:nvSpPr>
        <p:spPr>
          <a:xfrm>
            <a:off x="3524863" y="3047999"/>
            <a:ext cx="4557253" cy="1238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entury Gothic" panose="020B0502020202020204" pitchFamily="34" charset="0"/>
              </a:rPr>
              <a:t>Noise induced Gradient Descent:</a:t>
            </a:r>
          </a:p>
          <a:p>
            <a:pPr marL="342900" indent="-342900"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Solution: Mini-batching!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Disadvantages (1b)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AF053-B402-4563-B2F0-F757B2DC5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12" y="1792990"/>
            <a:ext cx="9227575" cy="493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8943E6-7E82-49CB-B13C-72C1C4E8D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19" y="3403485"/>
            <a:ext cx="3968396" cy="4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2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Disadvantages (1b)</a:t>
            </a:r>
          </a:p>
        </p:txBody>
      </p:sp>
      <p:pic>
        <p:nvPicPr>
          <p:cNvPr id="2050" name="Picture 2" descr="Image result for sgd vs gradient descent">
            <a:extLst>
              <a:ext uri="{FF2B5EF4-FFF2-40B4-BE49-F238E27FC236}">
                <a16:creationId xmlns:a16="http://schemas.microsoft.com/office/drawing/2014/main" id="{8B42A6CD-473A-48D9-9100-EF4FC7DC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68" y="2649640"/>
            <a:ext cx="7684664" cy="20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A0E905-90AE-40D9-B778-5A8F32368C60}"/>
              </a:ext>
            </a:extLst>
          </p:cNvPr>
          <p:cNvSpPr txBox="1"/>
          <p:nvPr/>
        </p:nvSpPr>
        <p:spPr>
          <a:xfrm>
            <a:off x="3842332" y="4708349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entury Gothic" panose="020B0502020202020204" pitchFamily="34" charset="0"/>
                <a:hlinkClick r:id="rId3"/>
              </a:rPr>
              <a:t>Optimization methods (datascience-enthusiast.com)</a:t>
            </a:r>
            <a:endParaRPr lang="en-U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8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</a:t>
            </a:r>
            <a:r>
              <a:rPr lang="en-US" dirty="0" err="1">
                <a:latin typeface="Century Gothic" panose="020B0502020202020204" pitchFamily="34" charset="0"/>
              </a:rPr>
              <a:t>Minibatching</a:t>
            </a:r>
            <a:r>
              <a:rPr lang="en-US" dirty="0">
                <a:latin typeface="Century Gothic" panose="020B0502020202020204" pitchFamily="34" charset="0"/>
              </a:rPr>
              <a:t> (1c)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D53E38-3D9A-46A0-83D5-F0D7580E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48" y="1791703"/>
            <a:ext cx="5934903" cy="1086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FEDD00-3B5A-4845-9259-95A7F2669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61728"/>
            <a:ext cx="1789470" cy="393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F6DFE-9F64-48B6-9A3F-0EAE32676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035" y="4599764"/>
            <a:ext cx="4546706" cy="3691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FFADA0-532C-466D-927B-A29C48638595}"/>
              </a:ext>
            </a:extLst>
          </p:cNvPr>
          <p:cNvSpPr txBox="1"/>
          <p:nvPr/>
        </p:nvSpPr>
        <p:spPr>
          <a:xfrm>
            <a:off x="5181600" y="287770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4D293-77F6-433E-940F-C23AFD0BBA6C}"/>
              </a:ext>
            </a:extLst>
          </p:cNvPr>
          <p:cNvSpPr txBox="1"/>
          <p:nvPr/>
        </p:nvSpPr>
        <p:spPr>
          <a:xfrm>
            <a:off x="3572712" y="3947730"/>
            <a:ext cx="50465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Properties:</a:t>
            </a:r>
          </a:p>
          <a:p>
            <a:r>
              <a:rPr lang="en-US" dirty="0">
                <a:latin typeface="Century Gothic" panose="020B0502020202020204" pitchFamily="34" charset="0"/>
              </a:rPr>
              <a:t>1. Unbiased: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2. Compared to SGD, much lower variance</a:t>
            </a:r>
          </a:p>
          <a:p>
            <a:r>
              <a:rPr lang="en-US" dirty="0">
                <a:latin typeface="Century Gothic" panose="020B0502020202020204" pitchFamily="34" charset="0"/>
              </a:rPr>
              <a:t>3. Higher computational cost: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7267E6-7468-4753-9C15-905F72841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735" y="5348577"/>
            <a:ext cx="626512" cy="3623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A36EDB-A2B6-984A-A429-AF93250B3714}"/>
              </a:ext>
            </a:extLst>
          </p:cNvPr>
          <p:cNvSpPr/>
          <p:nvPr/>
        </p:nvSpPr>
        <p:spPr>
          <a:xfrm>
            <a:off x="522906" y="5841389"/>
            <a:ext cx="11614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Mini-batch is a happy medium between a large variance (SGD) and large computational cost (GD). We choose a batch size </a:t>
            </a:r>
          </a:p>
          <a:p>
            <a:r>
              <a:rPr lang="en-US" dirty="0"/>
              <a:t>big enough to calculate the gradient. In practice, people often use batch size of power of 2 such as 16, 32, 64, 128.</a:t>
            </a:r>
          </a:p>
        </p:txBody>
      </p:sp>
    </p:spTree>
    <p:extLst>
      <p:ext uri="{BB962C8B-B14F-4D97-AF65-F5344CB8AC3E}">
        <p14:creationId xmlns:p14="http://schemas.microsoft.com/office/powerpoint/2010/main" val="301164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</a:t>
            </a:r>
            <a:r>
              <a:rPr lang="en-US" dirty="0" err="1">
                <a:latin typeface="Century Gothic" panose="020B0502020202020204" pitchFamily="34" charset="0"/>
              </a:rPr>
              <a:t>Minibatching</a:t>
            </a:r>
            <a:r>
              <a:rPr lang="en-US" dirty="0">
                <a:latin typeface="Century Gothic" panose="020B0502020202020204" pitchFamily="34" charset="0"/>
              </a:rPr>
              <a:t> (1d)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D3DE9-61ED-4A73-8091-809CB299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7" y="3228947"/>
            <a:ext cx="6268325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5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9537C5-9DD6-49B5-BB08-64B04D38B014}"/>
              </a:ext>
            </a:extLst>
          </p:cNvPr>
          <p:cNvSpPr/>
          <p:nvPr/>
        </p:nvSpPr>
        <p:spPr>
          <a:xfrm>
            <a:off x="990599" y="2782623"/>
            <a:ext cx="10210802" cy="23846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</a:t>
            </a:r>
            <a:r>
              <a:rPr lang="en-US" dirty="0" err="1">
                <a:latin typeface="Century Gothic" panose="020B0502020202020204" pitchFamily="34" charset="0"/>
              </a:rPr>
              <a:t>Minibatching</a:t>
            </a:r>
            <a:r>
              <a:rPr lang="en-US" dirty="0">
                <a:latin typeface="Century Gothic" panose="020B0502020202020204" pitchFamily="34" charset="0"/>
              </a:rPr>
              <a:t> (1d)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D3DE9-61ED-4A73-8091-809CB299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437" y="2182301"/>
            <a:ext cx="4014150" cy="25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19D02-D3AB-445B-80A1-F07B2EF6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36" y="2836738"/>
            <a:ext cx="10076753" cy="21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E112-2238-46A3-A3C8-A39389C4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Office Hours: Wednesday 1-2PM!</a:t>
            </a:r>
          </a:p>
          <a:p>
            <a:r>
              <a:rPr lang="en-US" dirty="0">
                <a:latin typeface="Century Gothic" panose="020B0502020202020204" pitchFamily="34" charset="0"/>
              </a:rPr>
              <a:t>Homework 2: </a:t>
            </a:r>
            <a:r>
              <a:rPr lang="en-US" b="1" dirty="0">
                <a:latin typeface="Century Gothic" panose="020B0502020202020204" pitchFamily="34" charset="0"/>
              </a:rPr>
              <a:t>Tuesday!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Course and Section Feedback?</a:t>
            </a:r>
          </a:p>
        </p:txBody>
      </p:sp>
    </p:spTree>
    <p:extLst>
      <p:ext uri="{BB962C8B-B14F-4D97-AF65-F5344CB8AC3E}">
        <p14:creationId xmlns:p14="http://schemas.microsoft.com/office/powerpoint/2010/main" val="2052627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9537C5-9DD6-49B5-BB08-64B04D38B014}"/>
              </a:ext>
            </a:extLst>
          </p:cNvPr>
          <p:cNvSpPr/>
          <p:nvPr/>
        </p:nvSpPr>
        <p:spPr>
          <a:xfrm>
            <a:off x="2735611" y="2064590"/>
            <a:ext cx="7062234" cy="3613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Improvements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8762D-668D-4BAA-A719-E6DF9453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72" y="2195011"/>
            <a:ext cx="6506712" cy="33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8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045" y="3429000"/>
            <a:ext cx="8716446" cy="9699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3805122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SVMs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08544-51E7-4F40-9BF9-FE7DE908C461}"/>
              </a:ext>
            </a:extLst>
          </p:cNvPr>
          <p:cNvSpPr txBox="1"/>
          <p:nvPr/>
        </p:nvSpPr>
        <p:spPr>
          <a:xfrm>
            <a:off x="838199" y="1690687"/>
            <a:ext cx="581515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Find optimal hyperplane between classes in data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What does  </a:t>
            </a:r>
            <a:r>
              <a:rPr lang="en-US" dirty="0" err="1">
                <a:latin typeface="Century Gothic" panose="020B0502020202020204" pitchFamily="34" charset="0"/>
              </a:rPr>
              <a:t>vvvvvvvv</a:t>
            </a:r>
            <a:r>
              <a:rPr lang="en-US" dirty="0">
                <a:latin typeface="Century Gothic" panose="020B0502020202020204" pitchFamily="34" charset="0"/>
              </a:rPr>
              <a:t>     represent?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0EC1A2-913E-48B3-8CDF-C43E9468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46" y="2683914"/>
            <a:ext cx="3666254" cy="35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58A8C1-585C-4898-BCD7-F523BED89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568" y="2150834"/>
            <a:ext cx="1370962" cy="299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D25234-E295-4FF6-B4E7-634027517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23398"/>
            <a:ext cx="3163944" cy="12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4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SVMs – 1D Setup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8F536-B4FC-4ED5-BCA2-4A5CCF546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97"/>
          <a:stretch/>
        </p:blipFill>
        <p:spPr>
          <a:xfrm>
            <a:off x="2311093" y="2197510"/>
            <a:ext cx="7933606" cy="362810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A9B92DB-8903-454F-853E-5D06F04D9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194"/>
          <a:stretch/>
        </p:blipFill>
        <p:spPr>
          <a:xfrm>
            <a:off x="2311093" y="1835049"/>
            <a:ext cx="7933606" cy="3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1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SVMs – 1D (1a)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74255-C45D-45E5-AEE8-996FF76F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67" y="3217287"/>
            <a:ext cx="8942439" cy="248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E96289-F180-4EB6-9F28-CCFA2E5A3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028" y="4028273"/>
            <a:ext cx="3163944" cy="1298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AF21B-7D9E-4248-9EDB-E96E51D46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771" y="1690688"/>
            <a:ext cx="4762030" cy="799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CCCE5A-B87A-464B-9325-BD10280F6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567" y="3484047"/>
            <a:ext cx="5244110" cy="2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1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4EB790-214D-4DE8-A6DB-AA5C1895CDB4}"/>
              </a:ext>
            </a:extLst>
          </p:cNvPr>
          <p:cNvSpPr/>
          <p:nvPr/>
        </p:nvSpPr>
        <p:spPr>
          <a:xfrm>
            <a:off x="776749" y="4790307"/>
            <a:ext cx="10740402" cy="1130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SVMs – 1D (1a)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74255-C45D-45E5-AEE8-996FF76F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80" y="1849066"/>
            <a:ext cx="8942439" cy="248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E96289-F180-4EB6-9F28-CCFA2E5A3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027" y="2296805"/>
            <a:ext cx="3163944" cy="129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53B3E0-D06A-4D7C-AA7E-152EDC754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50" y="4933288"/>
            <a:ext cx="10591799" cy="844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5B8C3-15C7-4922-9C75-9E64C30FC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049" y="3615506"/>
            <a:ext cx="5355899" cy="8995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8134C2-FB6C-4C18-9003-C47A6FF06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780" y="2067693"/>
            <a:ext cx="5244110" cy="275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594EBE-E297-4920-A9FC-3B1F0281177E}"/>
              </a:ext>
            </a:extLst>
          </p:cNvPr>
          <p:cNvSpPr txBox="1"/>
          <p:nvPr/>
        </p:nvSpPr>
        <p:spPr>
          <a:xfrm>
            <a:off x="776748" y="4062079"/>
            <a:ext cx="65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Or 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B172FE-DC40-40B3-AD09-CABFE159C18B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978310" y="4431411"/>
            <a:ext cx="124132" cy="501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01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SVMs – 1D (1b)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96289-F180-4EB6-9F28-CCFA2E5A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28" y="3693976"/>
            <a:ext cx="3163944" cy="1298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AF21B-7D9E-4248-9EDB-E96E51D4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771" y="1690688"/>
            <a:ext cx="4762030" cy="799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E6541-3FC0-4CC3-B522-79DDBC994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16" y="2976474"/>
            <a:ext cx="9438968" cy="47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CCCE5A-B87A-464B-9325-BD10280F6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960" y="3178460"/>
            <a:ext cx="5244110" cy="2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55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4EB790-214D-4DE8-A6DB-AA5C1895CDB4}"/>
              </a:ext>
            </a:extLst>
          </p:cNvPr>
          <p:cNvSpPr/>
          <p:nvPr/>
        </p:nvSpPr>
        <p:spPr>
          <a:xfrm>
            <a:off x="776749" y="4898460"/>
            <a:ext cx="10740402" cy="774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SVMs – 1D (1b)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96289-F180-4EB6-9F28-CCFA2E5A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28" y="2240172"/>
            <a:ext cx="3163944" cy="1298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5B8C3-15C7-4922-9C75-9E64C30F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050" y="3538200"/>
            <a:ext cx="5355899" cy="899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924B-4954-4BD5-89D5-1D010E73F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942" y="1619863"/>
            <a:ext cx="9438968" cy="47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CBD4FE-4563-4986-9F49-2EB9593F9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86" y="1821849"/>
            <a:ext cx="5244110" cy="275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0BDE1-9D98-485B-A46A-63C837669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948978"/>
            <a:ext cx="10639193" cy="6160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0724F4-5D88-4AA7-BA8A-3596349218A9}"/>
              </a:ext>
            </a:extLst>
          </p:cNvPr>
          <p:cNvCxnSpPr/>
          <p:nvPr/>
        </p:nvCxnSpPr>
        <p:spPr>
          <a:xfrm>
            <a:off x="5486401" y="3888658"/>
            <a:ext cx="0" cy="6194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33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045" y="3429000"/>
            <a:ext cx="8716446" cy="969963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latin typeface="Century Gothic" panose="020B0502020202020204" pitchFamily="34" charset="0"/>
              </a:rPr>
              <a:t>PyTorch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6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E112-2238-46A3-A3C8-A39389C4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Stochastic Gradient Descent (~10 min)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Question 1</a:t>
            </a:r>
          </a:p>
          <a:p>
            <a:r>
              <a:rPr lang="en-US" dirty="0">
                <a:latin typeface="Century Gothic" panose="020B0502020202020204" pitchFamily="34" charset="0"/>
              </a:rPr>
              <a:t>SVMs (~15 min)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Question 2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PyTorch</a:t>
            </a:r>
            <a:r>
              <a:rPr lang="en-US" dirty="0">
                <a:latin typeface="Century Gothic" panose="020B0502020202020204" pitchFamily="34" charset="0"/>
              </a:rPr>
              <a:t> (~20 min)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266905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628-B545-467E-BFDD-CFE49B70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793" y="3429000"/>
            <a:ext cx="9731697" cy="9699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Stochastic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289772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Algorithm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6D2FABF8-8555-44DF-A162-38C154FEA4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72" y="1690688"/>
            <a:ext cx="3227628" cy="27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1391DC-15F3-42DB-A6C8-C27D044FB1D7}"/>
              </a:ext>
            </a:extLst>
          </p:cNvPr>
          <p:cNvSpPr txBox="1"/>
          <p:nvPr/>
        </p:nvSpPr>
        <p:spPr>
          <a:xfrm>
            <a:off x="8471263" y="4457699"/>
            <a:ext cx="28825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Century Gothic" panose="020B0502020202020204" pitchFamily="34" charset="0"/>
                <a:hlinkClick r:id="rId3"/>
              </a:rPr>
              <a:t>A Visual Explanation of Gradient Descent Methods (Momentum, </a:t>
            </a:r>
            <a:r>
              <a:rPr lang="en-US" sz="900" dirty="0" err="1">
                <a:latin typeface="Century Gothic" panose="020B0502020202020204" pitchFamily="34" charset="0"/>
                <a:hlinkClick r:id="rId3"/>
              </a:rPr>
              <a:t>AdaGrad</a:t>
            </a:r>
            <a:r>
              <a:rPr lang="en-US" sz="900" dirty="0">
                <a:latin typeface="Century Gothic" panose="020B0502020202020204" pitchFamily="34" charset="0"/>
                <a:hlinkClick r:id="rId3"/>
              </a:rPr>
              <a:t>, </a:t>
            </a:r>
            <a:r>
              <a:rPr lang="en-US" sz="900" dirty="0" err="1">
                <a:latin typeface="Century Gothic" panose="020B0502020202020204" pitchFamily="34" charset="0"/>
                <a:hlinkClick r:id="rId3"/>
              </a:rPr>
              <a:t>RMSProp</a:t>
            </a:r>
            <a:r>
              <a:rPr lang="en-US" sz="900" dirty="0">
                <a:latin typeface="Century Gothic" panose="020B0502020202020204" pitchFamily="34" charset="0"/>
                <a:hlinkClick r:id="rId3"/>
              </a:rPr>
              <a:t>, Adam) | by Lili Jiang | Towards Data Science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669A00-2EAC-4962-BDB3-DD606ADB7562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58518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Choose initial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kumimoji="0" lang="en-US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and step size</a:t>
                </a:r>
                <a:r>
                  <a:rPr kumimoji="0" lang="en-US" altLang="en-US" sz="1800" b="0" i="0" u="none" strike="noStrike" cap="none" normalizeH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1800" b="0" i="1" u="none" strike="noStrike" cap="none" normalizeH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η</m:t>
                    </m:r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Repeat until stopping condition: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 Set the number of iterations to be very big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Or set the difference between two weights &lt;= epsilon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Choose a data point at random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kumimoji="0" lang="en-US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=1,2,…,</m:t>
                    </m:r>
                    <m:r>
                      <a:rPr kumimoji="0" lang="en-US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, do:</a:t>
                </a:r>
              </a:p>
              <a:p>
                <a:pPr marL="1200150" lvl="2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m:rPr>
                        <m:sty m:val="p"/>
                      </m:rPr>
                      <a:rPr kumimoji="0" lang="en-US" altLang="en-US" b="0" i="0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∇</m:t>
                    </m:r>
                    <m:sSub>
                      <m:sSubPr>
                        <m:ctrlPr>
                          <a:rPr kumimoji="0" lang="en-US" alt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kumimoji="0" lang="en-US" alt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669A00-2EAC-4962-BDB3-DD606ADB7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585188" cy="2308324"/>
              </a:xfrm>
              <a:prstGeom prst="rect">
                <a:avLst/>
              </a:prstGeom>
              <a:blipFill>
                <a:blip r:embed="rId4"/>
                <a:stretch>
                  <a:fillRect l="-909" t="-546" r="-455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EBB5B6F-6178-44F2-83C6-8AAB955C7A7A}"/>
              </a:ext>
            </a:extLst>
          </p:cNvPr>
          <p:cNvSpPr txBox="1"/>
          <p:nvPr/>
        </p:nvSpPr>
        <p:spPr>
          <a:xfrm>
            <a:off x="9515475" y="4994105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Look familiar?</a:t>
            </a:r>
          </a:p>
        </p:txBody>
      </p:sp>
    </p:spTree>
    <p:extLst>
      <p:ext uri="{BB962C8B-B14F-4D97-AF65-F5344CB8AC3E}">
        <p14:creationId xmlns:p14="http://schemas.microsoft.com/office/powerpoint/2010/main" val="127756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7289-11EC-D84E-B35A-96D63A3E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X_1, x_2, … x_10</a:t>
            </a:r>
            <a:br>
              <a:rPr lang="en-US" dirty="0"/>
            </a:br>
            <a:r>
              <a:rPr lang="en-US" dirty="0"/>
              <a:t>for (1000) iterations:</a:t>
            </a:r>
            <a:br>
              <a:rPr lang="en-US" dirty="0"/>
            </a:br>
            <a:r>
              <a:rPr lang="en-US" dirty="0"/>
              <a:t>	L = loss of </a:t>
            </a:r>
            <a:r>
              <a:rPr lang="en-US" dirty="0" err="1"/>
              <a:t>x_i</a:t>
            </a:r>
            <a:r>
              <a:rPr lang="en-US" dirty="0"/>
              <a:t> (whereas in GD we calculate the loss of all </a:t>
            </a:r>
            <a:r>
              <a:rPr lang="en-US" dirty="0" err="1"/>
              <a:t>x_i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	calculate gradient dL/</a:t>
            </a:r>
            <a:r>
              <a:rPr lang="en-US" dirty="0" err="1"/>
              <a:t>dw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91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Motivation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B5F435-66B7-418C-9A9A-C2098C00D197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6934200" cy="231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1800" b="1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Goal:                        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for some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kumimoji="0" lang="en-US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0" lang="en-US" alt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kumimoji="0" lang="en-US" alt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altLang="en-US" dirty="0">
                  <a:solidFill>
                    <a:srgbClr val="202122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1800" b="1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Approaches: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Gradient Descent: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altLang="en-US" dirty="0">
                  <a:solidFill>
                    <a:srgbClr val="202122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2.  Stochastic Gradient Descent: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B5F435-66B7-418C-9A9A-C2098C00D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6934200" cy="2313262"/>
              </a:xfrm>
              <a:prstGeom prst="rect">
                <a:avLst/>
              </a:prstGeom>
              <a:blipFill>
                <a:blip r:embed="rId2"/>
                <a:stretch>
                  <a:fillRect l="-792" t="-1316" b="-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B877D59-7281-4566-9DC7-8B9FE966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00" y="1607463"/>
            <a:ext cx="1428949" cy="562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EE89C-3B17-42F1-B84D-3AE3C52E2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843" y="3126064"/>
            <a:ext cx="2940107" cy="558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2E7864-1585-4161-9A89-366655A8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843" y="3999012"/>
            <a:ext cx="2553056" cy="466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5D71D1-AFEE-4E04-82C3-4051C1040273}"/>
                  </a:ext>
                </a:extLst>
              </p:cNvPr>
              <p:cNvSpPr txBox="1"/>
              <p:nvPr/>
            </p:nvSpPr>
            <p:spPr>
              <a:xfrm>
                <a:off x="4305300" y="4078518"/>
                <a:ext cx="2332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entury Gothic" panose="020B0502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b="0" dirty="0">
                    <a:latin typeface="Century Gothic" panose="020B0502020202020204" pitchFamily="34" charset="0"/>
                  </a:rPr>
                  <a:t> drawn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{1,..,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b="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5D71D1-AFEE-4E04-82C3-4051C1040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4078518"/>
                <a:ext cx="2332562" cy="307777"/>
              </a:xfrm>
              <a:prstGeom prst="rect">
                <a:avLst/>
              </a:prstGeom>
              <a:blipFill>
                <a:blip r:embed="rId6"/>
                <a:stretch>
                  <a:fillRect l="-783" t="-588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33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Motivation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B5F435-66B7-418C-9A9A-C2098C00D197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978496" cy="231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1800" b="1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Goal: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                        for some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en-US" altLang="en-US" i="1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altLang="en-US" dirty="0">
                  <a:solidFill>
                    <a:srgbClr val="202122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1800" b="1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Approaches: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Gradient Descent: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altLang="en-US" dirty="0">
                  <a:solidFill>
                    <a:srgbClr val="202122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2.  Stochastic Gradient Descent: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B5F435-66B7-418C-9A9A-C2098C00D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978496" cy="2313262"/>
              </a:xfrm>
              <a:prstGeom prst="rect">
                <a:avLst/>
              </a:prstGeom>
              <a:blipFill>
                <a:blip r:embed="rId2"/>
                <a:stretch>
                  <a:fillRect l="-918" t="-1316" b="-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B877D59-7281-4566-9DC7-8B9FE966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00" y="1607463"/>
            <a:ext cx="1428949" cy="562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EE89C-3B17-42F1-B84D-3AE3C52E2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843" y="3126064"/>
            <a:ext cx="2940107" cy="558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2E7864-1585-4161-9A89-366655A8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843" y="3999012"/>
            <a:ext cx="2553056" cy="466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23B116-5AE1-4283-9B9A-051CA06F67B0}"/>
              </a:ext>
            </a:extLst>
          </p:cNvPr>
          <p:cNvSpPr txBox="1"/>
          <p:nvPr/>
        </p:nvSpPr>
        <p:spPr>
          <a:xfrm>
            <a:off x="6816696" y="2515355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One step?</a:t>
            </a:r>
          </a:p>
        </p:txBody>
      </p:sp>
    </p:spTree>
    <p:extLst>
      <p:ext uri="{BB962C8B-B14F-4D97-AF65-F5344CB8AC3E}">
        <p14:creationId xmlns:p14="http://schemas.microsoft.com/office/powerpoint/2010/main" val="214219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7D9-A98A-447C-A92C-961AFE7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SGD – Motivation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B5F435-66B7-418C-9A9A-C2098C00D197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978496" cy="231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1800" b="1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Goal:                        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for some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en-US" altLang="en-US" i="1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altLang="en-US" b="1" dirty="0">
                  <a:solidFill>
                    <a:srgbClr val="202122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1800" b="1" i="0" u="none" strike="noStrike" cap="none" normalizeH="0" baseline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latin typeface="Century Gothic" panose="020B0502020202020204" pitchFamily="34" charset="0"/>
                    <a:cs typeface="Arial" panose="020B0604020202020204" pitchFamily="34" charset="0"/>
                  </a:rPr>
                  <a:t>Approaches: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Gradient Descent: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altLang="en-US" dirty="0">
                  <a:solidFill>
                    <a:srgbClr val="202122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/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dirty="0">
                    <a:solidFill>
                      <a:srgbClr val="20212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2.  Stochastic Gradient Descent: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B5F435-66B7-418C-9A9A-C2098C00D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978496" cy="2313262"/>
              </a:xfrm>
              <a:prstGeom prst="rect">
                <a:avLst/>
              </a:prstGeom>
              <a:blipFill>
                <a:blip r:embed="rId2"/>
                <a:stretch>
                  <a:fillRect l="-918" t="-1316" b="-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B877D59-7281-4566-9DC7-8B9FE966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00" y="1607463"/>
            <a:ext cx="1428949" cy="562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EE89C-3B17-42F1-B84D-3AE3C52E2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843" y="3126064"/>
            <a:ext cx="2940107" cy="558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2E7864-1585-4161-9A89-366655A8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843" y="3999012"/>
            <a:ext cx="2553056" cy="466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23B116-5AE1-4283-9B9A-051CA06F67B0}"/>
              </a:ext>
            </a:extLst>
          </p:cNvPr>
          <p:cNvSpPr txBox="1"/>
          <p:nvPr/>
        </p:nvSpPr>
        <p:spPr>
          <a:xfrm>
            <a:off x="6816696" y="2515355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One step: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F362D-C2CE-48D4-8047-4167E7C4B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856" y="2844850"/>
            <a:ext cx="514422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1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Section 4</Template>
  <TotalTime>2864</TotalTime>
  <Words>683</Words>
  <Application>Microsoft Macintosh PowerPoint</Application>
  <PresentationFormat>Widescreen</PresentationFormat>
  <Paragraphs>109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Century Gothic</vt:lpstr>
      <vt:lpstr>Office Theme</vt:lpstr>
      <vt:lpstr>Section 6</vt:lpstr>
      <vt:lpstr>Admin</vt:lpstr>
      <vt:lpstr>Agenda</vt:lpstr>
      <vt:lpstr>Stochastic Gradient Descent</vt:lpstr>
      <vt:lpstr>SGD – Algorithm</vt:lpstr>
      <vt:lpstr>X_1, x_2, … x_10 for (1000) iterations:  L = loss of x_i (whereas in GD we calculate the loss of all x_i)   calculate gradient dL/dw </vt:lpstr>
      <vt:lpstr>SGD – Motivation (1)</vt:lpstr>
      <vt:lpstr>SGD – Motivation (1)</vt:lpstr>
      <vt:lpstr>SGD – Motivation (1)</vt:lpstr>
      <vt:lpstr>SGD – Motivation (1)</vt:lpstr>
      <vt:lpstr>SGD – Why it works! (1a)</vt:lpstr>
      <vt:lpstr>SGD – Why it works! (1b)</vt:lpstr>
      <vt:lpstr>SGD – Why it works! (1b)</vt:lpstr>
      <vt:lpstr>SGD – Disadvantages (1b)</vt:lpstr>
      <vt:lpstr>SGD – Disadvantages (1b)</vt:lpstr>
      <vt:lpstr>SGD – Disadvantages (1b)</vt:lpstr>
      <vt:lpstr>SGD – Minibatching (1c)</vt:lpstr>
      <vt:lpstr>SGD – Minibatching (1d)</vt:lpstr>
      <vt:lpstr>SGD – Minibatching (1d)</vt:lpstr>
      <vt:lpstr>SGD – Improvements</vt:lpstr>
      <vt:lpstr>Support Vector Machines</vt:lpstr>
      <vt:lpstr>SVMs</vt:lpstr>
      <vt:lpstr>SVMs – 1D Setup</vt:lpstr>
      <vt:lpstr>SVMs – 1D (1a)</vt:lpstr>
      <vt:lpstr>SVMs – 1D (1a)</vt:lpstr>
      <vt:lpstr>SVMs – 1D (1b)</vt:lpstr>
      <vt:lpstr>SVMs – 1D (1b)</vt:lpstr>
      <vt:lpstr>PyTorch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</dc:title>
  <dc:creator>Rishi Jha</dc:creator>
  <cp:lastModifiedBy>Pemi Nguyen</cp:lastModifiedBy>
  <cp:revision>33</cp:revision>
  <dcterms:created xsi:type="dcterms:W3CDTF">2021-02-04T05:52:58Z</dcterms:created>
  <dcterms:modified xsi:type="dcterms:W3CDTF">2021-02-13T00:12:03Z</dcterms:modified>
</cp:coreProperties>
</file>